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71" autoAdjust="0"/>
  </p:normalViewPr>
  <p:slideViewPr>
    <p:cSldViewPr>
      <p:cViewPr varScale="1">
        <p:scale>
          <a:sx n="67" d="100"/>
          <a:sy n="67" d="100"/>
        </p:scale>
        <p:origin x="-102" y="-120"/>
      </p:cViewPr>
      <p:guideLst>
        <p:guide orient="horz" pos="2160"/>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4E9612-25BF-4DDE-B2BB-21A8993C880C}" type="datetimeFigureOut">
              <a:rPr lang="es-ES" smtClean="0"/>
              <a:pPr/>
              <a:t>14/05/2013</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C28C573-4765-4234-B725-637A9145B585}" type="slidenum">
              <a:rPr lang="es-ES" smtClean="0"/>
              <a:pPr/>
              <a:t>‹Nº›</a:t>
            </a:fld>
            <a:endParaRPr lang="es-ES" dirty="0"/>
          </a:p>
        </p:txBody>
      </p:sp>
    </p:spTree>
  </p:cSld>
  <p:clrMapOvr>
    <a:masterClrMapping/>
  </p:clrMapOvr>
  <p:transition spd="slow">
    <p:comb dir="vert"/>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4E9612-25BF-4DDE-B2BB-21A8993C880C}" type="datetimeFigureOut">
              <a:rPr lang="es-ES" smtClean="0"/>
              <a:pPr/>
              <a:t>14/05/2013</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8C573-4765-4234-B725-637A9145B585}"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dir="vert"/>
    <p:sndAc>
      <p:stSnd>
        <p:snd r:embed="rId13" name="chimes.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3.wav"/><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audio" Target="../media/audio1.wav"/><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ROPIETARIO\Configuración local\Archivos temporales de Internet\Content.IE5\89SBCDEX\MP900390131[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714348" y="928670"/>
            <a:ext cx="7772400" cy="2000264"/>
          </a:xfrm>
        </p:spPr>
        <p:txBody>
          <a:bodyPr>
            <a:normAutofit/>
          </a:bodyPr>
          <a:lstStyle/>
          <a:p>
            <a:r>
              <a:rPr lang="es-ES" sz="6000" b="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gerian" pitchFamily="82" charset="0"/>
              </a:rPr>
              <a:t>COMBINACION GENETICA </a:t>
            </a:r>
            <a:endParaRPr lang="es-ES" sz="6000" b="1" u="sng"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gerian" pitchFamily="82" charset="0"/>
            </a:endParaRPr>
          </a:p>
        </p:txBody>
      </p:sp>
      <p:sp>
        <p:nvSpPr>
          <p:cNvPr id="3" name="2 Subtítulo"/>
          <p:cNvSpPr>
            <a:spLocks noGrp="1"/>
          </p:cNvSpPr>
          <p:nvPr>
            <p:ph type="subTitle" idx="1"/>
          </p:nvPr>
        </p:nvSpPr>
        <p:spPr>
          <a:xfrm>
            <a:off x="1371600" y="3000372"/>
            <a:ext cx="6400800" cy="2638428"/>
          </a:xfrm>
        </p:spPr>
        <p:txBody>
          <a:bodyPr/>
          <a:lstStyle/>
          <a:p>
            <a:r>
              <a:rPr lang="es-ES" dirty="0" smtClean="0"/>
              <a:t>EN LAS CRUZAS DE PERROS</a:t>
            </a:r>
            <a:endParaRPr lang="es-ES" dirty="0"/>
          </a:p>
        </p:txBody>
      </p:sp>
      <p:sp>
        <p:nvSpPr>
          <p:cNvPr id="7" name="6 Rectángulo"/>
          <p:cNvSpPr/>
          <p:nvPr/>
        </p:nvSpPr>
        <p:spPr>
          <a:xfrm>
            <a:off x="582093" y="2967335"/>
            <a:ext cx="7704683"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s-ES" sz="5400" b="1" u="sng"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EN LAS CRUZAS DE PERROS</a:t>
            </a:r>
            <a:endParaRPr lang="es-ES" sz="5400" b="1" u="sng"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7 Imagen" descr="pñ91.jpg"/>
          <p:cNvPicPr>
            <a:picLocks noChangeAspect="1"/>
          </p:cNvPicPr>
          <p:nvPr/>
        </p:nvPicPr>
        <p:blipFill>
          <a:blip r:embed="rId4" cstate="print"/>
          <a:stretch>
            <a:fillRect/>
          </a:stretch>
        </p:blipFill>
        <p:spPr>
          <a:xfrm>
            <a:off x="0" y="0"/>
            <a:ext cx="1077297" cy="956171"/>
          </a:xfrm>
          <a:prstGeom prst="rect">
            <a:avLst/>
          </a:prstGeom>
        </p:spPr>
      </p:pic>
    </p:spTree>
  </p:cSld>
  <p:clrMapOvr>
    <a:masterClrMapping/>
  </p:clrMapOvr>
  <p:transition spd="slow">
    <p:comb dir="vert"/>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PROPIETARIO\Configuración local\Archivos temporales de Internet\Content.IE5\YH01KL45\MP900409506[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effectLst>
            <a:outerShdw blurRad="50800" dist="38100" dir="5400000" algn="t" rotWithShape="0">
              <a:prstClr val="black">
                <a:alpha val="40000"/>
              </a:prstClr>
            </a:outerShdw>
          </a:effectLst>
        </p:spPr>
        <p:txBody>
          <a:bodyPr>
            <a:normAutofit fontScale="90000"/>
          </a:bodyPr>
          <a:lstStyle/>
          <a:p>
            <a:r>
              <a:rPr lang="es-ES" u="sng" dirty="0" smtClean="0"/>
              <a:t>HERENCIA INTERMEDIA  &amp; CODOMINANCIA </a:t>
            </a:r>
            <a:endParaRPr lang="es-ES" u="sng" dirty="0"/>
          </a:p>
        </p:txBody>
      </p:sp>
      <p:sp>
        <p:nvSpPr>
          <p:cNvPr id="3" name="2 Marcador de contenido"/>
          <p:cNvSpPr>
            <a:spLocks noGrp="1"/>
          </p:cNvSpPr>
          <p:nvPr>
            <p:ph sz="half" idx="1"/>
          </p:nvPr>
        </p:nvSpPr>
        <p:spPr>
          <a:xfrm>
            <a:off x="571472" y="1714488"/>
            <a:ext cx="4000528" cy="4597401"/>
          </a:xfrm>
        </p:spPr>
        <p:txBody>
          <a:bodyPr>
            <a:normAutofit fontScale="77500" lnSpcReduction="20000"/>
          </a:bodyPr>
          <a:lstStyle/>
          <a:p>
            <a:r>
              <a:rPr lang="es-ES" sz="2600" dirty="0" smtClean="0"/>
              <a:t>LA HERENCIA  INTERMEDIA ES UN TIPO DE HERENCIA FUERA DE LAS LEYES DE MEDEL, DADO QUE ESTE TIPO DE HERENCIA EXISTEN CARACTERÍSTICAS INTERMEDIA (MESCLA DE LA EXPRESIÓN DE DOS GENES MAS GENES)</a:t>
            </a:r>
          </a:p>
          <a:p>
            <a:r>
              <a:rPr lang="es-ES" sz="2600" dirty="0" smtClean="0"/>
              <a:t>EN ELLA , SI SE COMBINA UN ALELO ROJO Y UNO BLANCO , PUEDE QUE EL PRODUCTO  SEA ROSADO (INTERMEDIO)</a:t>
            </a:r>
          </a:p>
          <a:p>
            <a:r>
              <a:rPr lang="es-ES" sz="2600" dirty="0" smtClean="0"/>
              <a:t>SE REPRESENTAN CON ALELOS QUE CITEN LAS CARACTERÍSTICAS           (RR O BB)  PERO EN MI EXPLICACIONES UTILIZARE COLORES Y LAS TRES PRIMERA </a:t>
            </a:r>
            <a:r>
              <a:rPr lang="es-ES" sz="1800" dirty="0" smtClean="0"/>
              <a:t>LETRA DEL ALFABETO  (A,B,C)</a:t>
            </a:r>
            <a:endParaRPr lang="es-ES" sz="1800" dirty="0"/>
          </a:p>
        </p:txBody>
      </p:sp>
      <p:sp>
        <p:nvSpPr>
          <p:cNvPr id="4" name="3 Marcador de contenido"/>
          <p:cNvSpPr>
            <a:spLocks noGrp="1"/>
          </p:cNvSpPr>
          <p:nvPr>
            <p:ph sz="half" idx="2"/>
          </p:nvPr>
        </p:nvSpPr>
        <p:spPr/>
        <p:txBody>
          <a:bodyPr>
            <a:normAutofit fontScale="77500" lnSpcReduction="20000"/>
          </a:bodyPr>
          <a:lstStyle/>
          <a:p>
            <a:r>
              <a:rPr lang="es-ES" dirty="0" smtClean="0"/>
              <a:t>ES CUANDO DOS ALELOS DIFERENTES PARA UNA CARACTERÍSTICA  DIFERENTE S SE EXPRESAN  AL MISMO  TIEMPO EN REGIONES DIFERENTES .</a:t>
            </a:r>
          </a:p>
          <a:p>
            <a:r>
              <a:rPr lang="es-ES" dirty="0" smtClean="0"/>
              <a:t>EJEMPLO ; CRUZAS  DE UN ANIMAL DETERMINADO DE UN COLOR COMBINADO CON OTRO DE SU MISMA ESPECIE DE OTRO COLOR Y EL RESULTANTE SALE  CON  LOS COLORES DE AMBOS  Y CON CIERTAS CARACTERÍSTICAS  EJ.; (LA VACAS, PERRO, EL GATO…..) </a:t>
            </a:r>
            <a:endParaRPr lang="es-ES" dirty="0"/>
          </a:p>
        </p:txBody>
      </p:sp>
      <p:pic>
        <p:nvPicPr>
          <p:cNvPr id="6" name="5 Imagen" descr="pñ91.jpg"/>
          <p:cNvPicPr>
            <a:picLocks noChangeAspect="1"/>
          </p:cNvPicPr>
          <p:nvPr/>
        </p:nvPicPr>
        <p:blipFill>
          <a:blip r:embed="rId4" cstate="print"/>
          <a:stretch>
            <a:fillRect/>
          </a:stretch>
        </p:blipFill>
        <p:spPr>
          <a:xfrm>
            <a:off x="214282" y="0"/>
            <a:ext cx="1214414" cy="1077872"/>
          </a:xfrm>
          <a:prstGeom prst="rect">
            <a:avLst/>
          </a:prstGeom>
        </p:spPr>
      </p:pic>
    </p:spTree>
  </p:cSld>
  <p:clrMapOvr>
    <a:masterClrMapping/>
  </p:clrMapOvr>
  <p:transition spd="slow">
    <p:randomBar dir="vert"/>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linds(horizontal)">
                                      <p:cBhvr>
                                        <p:cTn id="23" dur="500"/>
                                        <p:tgtEl>
                                          <p:spTgt spid="4">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blinds(horizontal)">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Documents and Settings\PROPIETARIO\Configuración local\Archivos temporales de Internet\Content.IE5\YH01KL45\MC900436816[1].wmf"/>
          <p:cNvPicPr>
            <a:picLocks noChangeAspect="1" noChangeArrowheads="1"/>
          </p:cNvPicPr>
          <p:nvPr/>
        </p:nvPicPr>
        <p:blipFill>
          <a:blip r:embed="rId3"/>
          <a:srcRect/>
          <a:stretch>
            <a:fillRect/>
          </a:stretch>
        </p:blipFill>
        <p:spPr bwMode="auto">
          <a:xfrm>
            <a:off x="428596" y="0"/>
            <a:ext cx="8286776" cy="6286520"/>
          </a:xfrm>
          <a:prstGeom prst="rect">
            <a:avLst/>
          </a:prstGeom>
          <a:noFill/>
        </p:spPr>
      </p:pic>
      <p:sp>
        <p:nvSpPr>
          <p:cNvPr id="2" name="1 Título"/>
          <p:cNvSpPr>
            <a:spLocks noGrp="1"/>
          </p:cNvSpPr>
          <p:nvPr>
            <p:ph type="title"/>
          </p:nvPr>
        </p:nvSpPr>
        <p:spPr>
          <a:xfrm>
            <a:off x="457200" y="274638"/>
            <a:ext cx="8686800" cy="1143000"/>
          </a:xfrm>
        </p:spPr>
        <p:txBody>
          <a:bodyPr>
            <a:normAutofit fontScale="90000"/>
          </a:bodyPr>
          <a:lstStyle/>
          <a:p>
            <a:r>
              <a:rPr lang="es-ES" sz="7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CRUZAS DE PERROS</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s-ES" dirty="0"/>
          </a:p>
        </p:txBody>
      </p:sp>
      <p:sp>
        <p:nvSpPr>
          <p:cNvPr id="3" name="2 Marcador de contenido"/>
          <p:cNvSpPr>
            <a:spLocks noGrp="1"/>
          </p:cNvSpPr>
          <p:nvPr>
            <p:ph idx="1"/>
          </p:nvPr>
        </p:nvSpPr>
        <p:spPr>
          <a:xfrm>
            <a:off x="500034" y="1142984"/>
            <a:ext cx="8229600" cy="5715016"/>
          </a:xfrm>
        </p:spPr>
        <p:txBody>
          <a:bodyPr>
            <a:normAutofit/>
          </a:bodyPr>
          <a:lstStyle/>
          <a:p>
            <a:r>
              <a:rPr lang="es-ES" sz="1600" b="1" dirty="0" smtClean="0"/>
              <a:t>Para determinar la cruzas de perros de pura raza con otro perro distinto de pura raza con diferente características  y funciones como por </a:t>
            </a:r>
            <a:r>
              <a:rPr lang="es-ES" sz="1600" b="1" u="sng" dirty="0" smtClean="0"/>
              <a:t>ej.: </a:t>
            </a:r>
            <a:r>
              <a:rPr lang="es-ES" sz="1600" b="1" dirty="0" smtClean="0"/>
              <a:t>no es lo mismo un perro faldero que uno de trabajo pero si quiero tener un perro combinado con ambas razas obtendré un hibrido que heredara tanto las características del perro de trabajo como también del faldero mediante auxiliarme de la herencia intermedia, herencia codominancia como ya e explicado anteriormente .</a:t>
            </a:r>
          </a:p>
          <a:p>
            <a:r>
              <a:rPr lang="es-ES" sz="1600" b="1" dirty="0" smtClean="0"/>
              <a:t>Raza a la ora de determinar la creación de un perro hibrido debo estudiar a fondo la razas puras que utilizare e investigare  su características  como sus enfermedades, temperamento , docilidad , y con cual función fueron creados.</a:t>
            </a:r>
          </a:p>
          <a:p>
            <a:pPr>
              <a:buNone/>
            </a:pPr>
            <a:r>
              <a:rPr lang="es-ES" sz="1600" b="1" dirty="0" smtClean="0"/>
              <a:t>       Hay que estudiar sus enfermedades ya que un perro hibrido puede heredar en ciertos casos las enfermedades de sus antecesores que se utilizaron para su creación.</a:t>
            </a:r>
          </a:p>
          <a:p>
            <a:r>
              <a:rPr lang="es-ES" sz="1600" b="1" dirty="0" smtClean="0"/>
              <a:t>Hay que estudiar su temperamento ya que si las razas puras que se utilicen son muy agresivas al cruzarse el hibrido puede doctor la herencia agresiva muy elevada a sus progenitores en pocas palabras se multiplica la tendencia de heredar la agresión  </a:t>
            </a:r>
          </a:p>
          <a:p>
            <a:r>
              <a:rPr lang="es-ES" sz="1600" b="1" dirty="0" smtClean="0"/>
              <a:t>Tomar en cuenta la docilidad del animal si queremos obtener un perro hibrido bien equilibrado un perro bien equilibrado es un perro que no causara tantos problemas entre la sociedad (es un perro que sabe cuando ser dócil y amigable y cuando defenderse de los demás agresores  ,cuidar  a su dueño  y su pertenencias </a:t>
            </a:r>
          </a:p>
          <a:p>
            <a:r>
              <a:rPr lang="es-ES" sz="1600" b="1" dirty="0" smtClean="0"/>
              <a:t>La función cada perro fue creado por una necesidad en especifico como los que son de guarda </a:t>
            </a:r>
            <a:r>
              <a:rPr lang="es-ES" sz="1600" b="1" dirty="0"/>
              <a:t>,</a:t>
            </a:r>
            <a:r>
              <a:rPr lang="es-ES" sz="1600" b="1" dirty="0" smtClean="0"/>
              <a:t>defensa otros de compañía , caza y falderos los perros se pueden cruzar entre si no importando la variación de la clasificación si es de trabajo o de caza o faldero todos pueden mezclarse o combinarse. </a:t>
            </a:r>
            <a:endParaRPr lang="es-ES" sz="1600" b="1" dirty="0"/>
          </a:p>
        </p:txBody>
      </p:sp>
      <p:pic>
        <p:nvPicPr>
          <p:cNvPr id="3077" name="Picture 5" descr="C:\Documents and Settings\PROPIETARIO\Configuración local\Archivos temporales de Internet\Content.IE5\YH01KL45\MC900436816[1].wmf"/>
          <p:cNvPicPr>
            <a:picLocks noChangeAspect="1" noChangeArrowheads="1"/>
          </p:cNvPicPr>
          <p:nvPr/>
        </p:nvPicPr>
        <p:blipFill>
          <a:blip r:embed="rId3"/>
          <a:srcRect/>
          <a:stretch>
            <a:fillRect/>
          </a:stretch>
        </p:blipFill>
        <p:spPr bwMode="auto">
          <a:xfrm>
            <a:off x="428596" y="642918"/>
            <a:ext cx="357190" cy="6000792"/>
          </a:xfrm>
          <a:prstGeom prst="rect">
            <a:avLst/>
          </a:prstGeom>
          <a:noFill/>
        </p:spPr>
      </p:pic>
      <p:pic>
        <p:nvPicPr>
          <p:cNvPr id="6" name="5 Imagen" descr="pñ91.jpg"/>
          <p:cNvPicPr>
            <a:picLocks noChangeAspect="1"/>
          </p:cNvPicPr>
          <p:nvPr/>
        </p:nvPicPr>
        <p:blipFill>
          <a:blip r:embed="rId4" cstate="print"/>
          <a:stretch>
            <a:fillRect/>
          </a:stretch>
        </p:blipFill>
        <p:spPr>
          <a:xfrm>
            <a:off x="0" y="0"/>
            <a:ext cx="1357290" cy="1204683"/>
          </a:xfrm>
          <a:prstGeom prst="rect">
            <a:avLst/>
          </a:prstGeom>
        </p:spPr>
      </p:pic>
    </p:spTree>
  </p:cSld>
  <p:clrMapOvr>
    <a:masterClrMapping/>
  </p:clrMapOvr>
  <p:transition spd="slow">
    <p:circl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lide(fromBottom)">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lide(fromBottom)">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lide(fromBottom)">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lide(fromBottom)">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ROPIETARIO\Configuración local\Archivos temporales de Internet\Content.IE5\89SBCDEX\MM900296822[1].gif"/>
          <p:cNvPicPr>
            <a:picLocks noChangeAspect="1" noChangeArrowheads="1" noCrop="1"/>
          </p:cNvPicPr>
          <p:nvPr/>
        </p:nvPicPr>
        <p:blipFill>
          <a:blip r:embed="rId3"/>
          <a:srcRect/>
          <a:stretch>
            <a:fillRect/>
          </a:stretch>
        </p:blipFill>
        <p:spPr bwMode="auto">
          <a:xfrm>
            <a:off x="3214678" y="0"/>
            <a:ext cx="5715040" cy="6858000"/>
          </a:xfrm>
          <a:prstGeom prst="rect">
            <a:avLst/>
          </a:prstGeom>
          <a:noFill/>
        </p:spPr>
      </p:pic>
      <p:sp>
        <p:nvSpPr>
          <p:cNvPr id="2" name="1 Título"/>
          <p:cNvSpPr>
            <a:spLocks noGrp="1"/>
          </p:cNvSpPr>
          <p:nvPr>
            <p:ph type="title"/>
          </p:nvPr>
        </p:nvSpPr>
        <p:spPr>
          <a:xfrm>
            <a:off x="2857488" y="285728"/>
            <a:ext cx="6286512" cy="571480"/>
          </a:xfrm>
        </p:spPr>
        <p:txBody>
          <a:bodyPr>
            <a:noAutofit/>
          </a:bodyPr>
          <a:lstStyle/>
          <a:p>
            <a:pPr algn="ctr"/>
            <a:r>
              <a:rPr lang="es-ES" sz="1800" u="sng" dirty="0" smtClean="0">
                <a:solidFill>
                  <a:srgbClr val="002060"/>
                </a:solidFill>
              </a:rPr>
              <a:t>GRAFICA DE LA COMBINACIÓN CRUZAS ENTRE PERROS DE DIFERENTES RAZAS  Y COMO ALCANZAR UNA MEJOR DEFINICION DEL HIBRIDO</a:t>
            </a:r>
            <a:endParaRPr lang="es-ES" sz="1800" u="sng" dirty="0">
              <a:solidFill>
                <a:srgbClr val="002060"/>
              </a:solidFill>
            </a:endParaRPr>
          </a:p>
        </p:txBody>
      </p:sp>
      <p:pic>
        <p:nvPicPr>
          <p:cNvPr id="6" name="5 Marcador de contenido" descr="554794_137564989704475_261789115_n.jpg"/>
          <p:cNvPicPr>
            <a:picLocks noGrp="1" noChangeAspect="1"/>
          </p:cNvPicPr>
          <p:nvPr>
            <p:ph idx="1"/>
          </p:nvPr>
        </p:nvPicPr>
        <p:blipFill>
          <a:blip r:embed="rId4"/>
          <a:stretch>
            <a:fillRect/>
          </a:stretch>
        </p:blipFill>
        <p:spPr>
          <a:xfrm>
            <a:off x="0" y="0"/>
            <a:ext cx="2857488" cy="6858000"/>
          </a:xfrm>
        </p:spPr>
      </p:pic>
      <p:sp>
        <p:nvSpPr>
          <p:cNvPr id="4" name="3 Marcador de texto"/>
          <p:cNvSpPr>
            <a:spLocks noGrp="1"/>
          </p:cNvSpPr>
          <p:nvPr>
            <p:ph type="body" sz="half" idx="2"/>
          </p:nvPr>
        </p:nvSpPr>
        <p:spPr>
          <a:xfrm>
            <a:off x="2857488" y="857232"/>
            <a:ext cx="6286512" cy="6000768"/>
          </a:xfrm>
        </p:spPr>
        <p:txBody>
          <a:bodyPr>
            <a:normAutofit fontScale="92500"/>
          </a:bodyPr>
          <a:lstStyle/>
          <a:p>
            <a:r>
              <a:rPr lang="es-ES" sz="1600" dirty="0" smtClean="0">
                <a:solidFill>
                  <a:srgbClr val="002060"/>
                </a:solidFill>
              </a:rPr>
              <a:t>Para afianzar mi teoría de cruzamiento me a poyos sobre </a:t>
            </a:r>
            <a:r>
              <a:rPr lang="es-ES" sz="1600" u="sng" dirty="0" smtClean="0">
                <a:solidFill>
                  <a:srgbClr val="002060"/>
                </a:solidFill>
              </a:rPr>
              <a:t>(la herencia intermedia y la herencia codominan</a:t>
            </a:r>
            <a:r>
              <a:rPr lang="es-ES" sz="1600" u="sng" dirty="0" smtClean="0">
                <a:solidFill>
                  <a:srgbClr val="FF0000"/>
                </a:solidFill>
              </a:rPr>
              <a:t>cia) </a:t>
            </a:r>
            <a:r>
              <a:rPr lang="es-ES" sz="1600" dirty="0" smtClean="0">
                <a:solidFill>
                  <a:srgbClr val="FF0000"/>
                </a:solidFill>
              </a:rPr>
              <a:t>como </a:t>
            </a:r>
            <a:r>
              <a:rPr lang="es-ES" sz="1600" dirty="0" smtClean="0">
                <a:solidFill>
                  <a:srgbClr val="002060"/>
                </a:solidFill>
              </a:rPr>
              <a:t>podemos ver en la imagen de la izquierda con pare las cruzas con </a:t>
            </a:r>
            <a:r>
              <a:rPr lang="es-ES" sz="1600" dirty="0" smtClean="0">
                <a:solidFill>
                  <a:srgbClr val="FF0000"/>
                </a:solidFill>
              </a:rPr>
              <a:t>colores y letras  </a:t>
            </a:r>
            <a:r>
              <a:rPr lang="es-ES" sz="1600" dirty="0" smtClean="0">
                <a:solidFill>
                  <a:srgbClr val="002060"/>
                </a:solidFill>
              </a:rPr>
              <a:t>esta dividida con una rayita verde los dos casos de cruzas como </a:t>
            </a:r>
            <a:r>
              <a:rPr lang="es-ES" sz="1600" dirty="0" smtClean="0">
                <a:solidFill>
                  <a:srgbClr val="FF0000"/>
                </a:solidFill>
              </a:rPr>
              <a:t>podemos ver </a:t>
            </a:r>
            <a:r>
              <a:rPr lang="es-ES" sz="1600" dirty="0" smtClean="0">
                <a:solidFill>
                  <a:srgbClr val="002060"/>
                </a:solidFill>
              </a:rPr>
              <a:t>(A) es el amarillo, (B) es el rojo, (C) es el azul primero del </a:t>
            </a:r>
            <a:r>
              <a:rPr lang="es-ES" sz="1600" dirty="0" smtClean="0">
                <a:solidFill>
                  <a:srgbClr val="7030A0"/>
                </a:solidFill>
              </a:rPr>
              <a:t>lado </a:t>
            </a:r>
            <a:r>
              <a:rPr lang="es-ES" sz="1600" dirty="0" smtClean="0">
                <a:solidFill>
                  <a:srgbClr val="FF0000"/>
                </a:solidFill>
              </a:rPr>
              <a:t>izquierdo</a:t>
            </a:r>
            <a:r>
              <a:rPr lang="es-ES" sz="1600" dirty="0" smtClean="0">
                <a:solidFill>
                  <a:srgbClr val="7030A0"/>
                </a:solidFill>
              </a:rPr>
              <a:t> </a:t>
            </a:r>
            <a:r>
              <a:rPr lang="es-ES" sz="1600" dirty="0" smtClean="0">
                <a:solidFill>
                  <a:srgbClr val="002060"/>
                </a:solidFill>
              </a:rPr>
              <a:t>convine </a:t>
            </a:r>
          </a:p>
          <a:p>
            <a:r>
              <a:rPr lang="es-ES" sz="1600" dirty="0" smtClean="0">
                <a:solidFill>
                  <a:srgbClr val="002060"/>
                </a:solidFill>
              </a:rPr>
              <a:t>(A+B=AB) el resultante es un hibrido que me dio naranja ese naranja tendrá tantas características del rojo como también del amarillo mediante la herencia </a:t>
            </a:r>
          </a:p>
          <a:p>
            <a:r>
              <a:rPr lang="es-ES" sz="1600" dirty="0" smtClean="0">
                <a:solidFill>
                  <a:srgbClr val="002060"/>
                </a:solidFill>
              </a:rPr>
              <a:t>Luego del lado derecho convine (A+c=AC) el resultante en un hibrido de  color verde oscuro también tendrá </a:t>
            </a:r>
            <a:r>
              <a:rPr lang="es-ES" sz="1600" dirty="0" smtClean="0">
                <a:solidFill>
                  <a:srgbClr val="FF0000"/>
                </a:solidFill>
              </a:rPr>
              <a:t>tantas caracter</a:t>
            </a:r>
            <a:r>
              <a:rPr lang="es-ES" sz="1600" dirty="0" smtClean="0">
                <a:solidFill>
                  <a:srgbClr val="002060"/>
                </a:solidFill>
              </a:rPr>
              <a:t>ísticas del amarillo como también del azul. </a:t>
            </a:r>
          </a:p>
          <a:p>
            <a:r>
              <a:rPr lang="es-ES" sz="1600" dirty="0" smtClean="0">
                <a:solidFill>
                  <a:srgbClr val="002060"/>
                </a:solidFill>
              </a:rPr>
              <a:t>Ya e obtenido dos híbridos con </a:t>
            </a:r>
            <a:r>
              <a:rPr lang="es-ES" sz="1600" dirty="0" smtClean="0">
                <a:solidFill>
                  <a:srgbClr val="FF0000"/>
                </a:solidFill>
              </a:rPr>
              <a:t>diferentes</a:t>
            </a:r>
            <a:r>
              <a:rPr lang="es-ES" sz="1600" dirty="0" smtClean="0">
                <a:solidFill>
                  <a:srgbClr val="002060"/>
                </a:solidFill>
              </a:rPr>
              <a:t> machos utilizando la misma hembra que es el color amarillo </a:t>
            </a:r>
            <a:r>
              <a:rPr lang="es-ES" sz="1600" dirty="0" smtClean="0">
                <a:solidFill>
                  <a:srgbClr val="FF0000"/>
                </a:solidFill>
              </a:rPr>
              <a:t>representado por la (A)</a:t>
            </a:r>
          </a:p>
          <a:p>
            <a:r>
              <a:rPr lang="es-ES" sz="1600" dirty="0" smtClean="0">
                <a:solidFill>
                  <a:srgbClr val="002060"/>
                </a:solidFill>
              </a:rPr>
              <a:t>Si quiero definir mejor el hibrido que </a:t>
            </a:r>
            <a:r>
              <a:rPr lang="es-ES" sz="1600" dirty="0" smtClean="0">
                <a:solidFill>
                  <a:srgbClr val="FF0000"/>
                </a:solidFill>
              </a:rPr>
              <a:t>tenga</a:t>
            </a:r>
            <a:r>
              <a:rPr lang="es-ES" sz="1600" dirty="0" smtClean="0">
                <a:solidFill>
                  <a:srgbClr val="002060"/>
                </a:solidFill>
              </a:rPr>
              <a:t> </a:t>
            </a:r>
            <a:r>
              <a:rPr lang="es-ES" sz="1600" dirty="0" smtClean="0">
                <a:solidFill>
                  <a:srgbClr val="FF0000"/>
                </a:solidFill>
              </a:rPr>
              <a:t>rasgos</a:t>
            </a:r>
            <a:r>
              <a:rPr lang="es-ES" sz="1600" dirty="0" smtClean="0">
                <a:solidFill>
                  <a:srgbClr val="002060"/>
                </a:solidFill>
              </a:rPr>
              <a:t>  especifico como tamaño , peso y docta do de una belleza o </a:t>
            </a:r>
            <a:r>
              <a:rPr lang="es-ES" sz="1600" dirty="0" smtClean="0">
                <a:solidFill>
                  <a:srgbClr val="FF0000"/>
                </a:solidFill>
              </a:rPr>
              <a:t>característica bien notoria </a:t>
            </a:r>
            <a:r>
              <a:rPr lang="es-ES" sz="1600" dirty="0" smtClean="0">
                <a:solidFill>
                  <a:srgbClr val="002060"/>
                </a:solidFill>
              </a:rPr>
              <a:t>lo primero es que ya tengo los dos híbridos con la misma madre y diferentes padres lo cual los cachorros híbridos heredaran genes y apariencia distinta debido a que fueron progresados por diferentes padres pero posera ciertas característica de  la madre  por ser la progenitoras de ambos </a:t>
            </a:r>
          </a:p>
          <a:p>
            <a:r>
              <a:rPr lang="es-ES" sz="1600" dirty="0" smtClean="0">
                <a:solidFill>
                  <a:srgbClr val="002060"/>
                </a:solidFill>
              </a:rPr>
              <a:t>Como quiero de finirlo mejor ago</a:t>
            </a:r>
            <a:r>
              <a:rPr lang="es-ES" sz="1600" dirty="0" smtClean="0">
                <a:solidFill>
                  <a:srgbClr val="C00000"/>
                </a:solidFill>
              </a:rPr>
              <a:t>. un cruzamiento </a:t>
            </a:r>
            <a:r>
              <a:rPr lang="es-ES" sz="1600" dirty="0" smtClean="0">
                <a:solidFill>
                  <a:srgbClr val="002060"/>
                </a:solidFill>
              </a:rPr>
              <a:t>de hibrido con hibrido eso viene siendo (AB+AC=ABC) heredara la característica  de todos sus antecedentes pero para de finir </a:t>
            </a:r>
            <a:r>
              <a:rPr lang="es-ES" sz="1600" dirty="0" smtClean="0">
                <a:solidFill>
                  <a:srgbClr val="FF0000"/>
                </a:solidFill>
              </a:rPr>
              <a:t>una rasa en especifico </a:t>
            </a:r>
            <a:r>
              <a:rPr lang="es-ES" sz="1600" dirty="0" smtClean="0">
                <a:solidFill>
                  <a:srgbClr val="002060"/>
                </a:solidFill>
              </a:rPr>
              <a:t>es necesario escoger los cachorros de la camada que mas se parezcan , en tamaño, peso, rasgo físico y estatura  cruzar baria veces la mescla asta obtener un hibrido que no tenga distintas variaciones de tal forma que parezca </a:t>
            </a:r>
            <a:r>
              <a:rPr lang="es-ES" sz="1600" dirty="0" smtClean="0"/>
              <a:t>una raza pura .</a:t>
            </a:r>
            <a:endParaRPr lang="es-ES" sz="1600" dirty="0"/>
          </a:p>
        </p:txBody>
      </p:sp>
      <p:cxnSp>
        <p:nvCxnSpPr>
          <p:cNvPr id="9" name="8 Conector recto de flecha"/>
          <p:cNvCxnSpPr/>
          <p:nvPr/>
        </p:nvCxnSpPr>
        <p:spPr>
          <a:xfrm rot="16200000" flipH="1">
            <a:off x="-392928" y="1678780"/>
            <a:ext cx="3357562"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7" name="6 Imagen" descr="pñ91.jpg"/>
          <p:cNvPicPr>
            <a:picLocks noChangeAspect="1"/>
          </p:cNvPicPr>
          <p:nvPr/>
        </p:nvPicPr>
        <p:blipFill>
          <a:blip r:embed="rId5" cstate="print"/>
          <a:stretch>
            <a:fillRect/>
          </a:stretch>
        </p:blipFill>
        <p:spPr>
          <a:xfrm>
            <a:off x="8643902" y="6414130"/>
            <a:ext cx="500098" cy="443870"/>
          </a:xfrm>
          <a:prstGeom prst="rect">
            <a:avLst/>
          </a:prstGeom>
        </p:spPr>
      </p:pic>
    </p:spTree>
  </p:cSld>
  <p:clrMapOvr>
    <a:masterClrMapping/>
  </p:clrMapOvr>
  <p:transition spd="slow">
    <p:comb dir="vert"/>
    <p:sndAc>
      <p:stSnd>
        <p:snd r:embed="rId2" name="cashreg.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1" end="1"/>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2" end="2"/>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p:cTn id="32"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4" end="4"/>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6"/>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PROPIETARIO\Configuración local\Archivos temporales de Internet\Content.IE5\6PQRATUD\MP900448508[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20" name="19 Imagen" descr="pñ91.jpg"/>
          <p:cNvPicPr>
            <a:picLocks noChangeAspect="1"/>
          </p:cNvPicPr>
          <p:nvPr/>
        </p:nvPicPr>
        <p:blipFill>
          <a:blip r:embed="rId4" cstate="print"/>
          <a:stretch>
            <a:fillRect/>
          </a:stretch>
        </p:blipFill>
        <p:spPr>
          <a:xfrm>
            <a:off x="285720" y="642918"/>
            <a:ext cx="2012163" cy="1785926"/>
          </a:xfrm>
          <a:prstGeom prst="rect">
            <a:avLst/>
          </a:prstGeom>
        </p:spPr>
      </p:pic>
      <p:pic>
        <p:nvPicPr>
          <p:cNvPr id="1028" name="Picture 4" descr="C:\Documents and Settings\PROPIETARIO\Configuración local\Archivos temporales de Internet\Content.IE5\6PQRATUD\MP900448508[1].jpg"/>
          <p:cNvPicPr>
            <a:picLocks noChangeAspect="1" noChangeArrowheads="1"/>
          </p:cNvPicPr>
          <p:nvPr/>
        </p:nvPicPr>
        <p:blipFill>
          <a:blip r:embed="rId3"/>
          <a:srcRect/>
          <a:stretch>
            <a:fillRect/>
          </a:stretch>
        </p:blipFill>
        <p:spPr bwMode="auto">
          <a:xfrm>
            <a:off x="0" y="381000"/>
            <a:ext cx="9144000" cy="6096000"/>
          </a:xfrm>
          <a:prstGeom prst="rect">
            <a:avLst/>
          </a:prstGeom>
          <a:noFill/>
        </p:spPr>
      </p:pic>
      <p:sp>
        <p:nvSpPr>
          <p:cNvPr id="2" name="1 Título"/>
          <p:cNvSpPr>
            <a:spLocks noGrp="1"/>
          </p:cNvSpPr>
          <p:nvPr>
            <p:ph type="title"/>
          </p:nvPr>
        </p:nvSpPr>
        <p:spPr>
          <a:xfrm>
            <a:off x="571472" y="357166"/>
            <a:ext cx="6929486" cy="214314"/>
          </a:xfrm>
        </p:spPr>
        <p:txBody>
          <a:bodyPr>
            <a:noAutofit/>
          </a:bodyPr>
          <a:lstStyle/>
          <a:p>
            <a:r>
              <a:rPr lang="es-ES" sz="2000" dirty="0" smtClean="0"/>
              <a:t>CUANDO UN HIBRIDO PASA A SER RAZA PURA</a:t>
            </a:r>
            <a:endParaRPr lang="es-ES" sz="2000" dirty="0"/>
          </a:p>
        </p:txBody>
      </p:sp>
      <p:sp>
        <p:nvSpPr>
          <p:cNvPr id="3" name="2 Marcador de contenido"/>
          <p:cNvSpPr>
            <a:spLocks noGrp="1"/>
          </p:cNvSpPr>
          <p:nvPr>
            <p:ph idx="1"/>
          </p:nvPr>
        </p:nvSpPr>
        <p:spPr>
          <a:xfrm>
            <a:off x="0" y="642918"/>
            <a:ext cx="9144000" cy="6215082"/>
          </a:xfrm>
        </p:spPr>
        <p:txBody>
          <a:bodyPr>
            <a:normAutofit/>
          </a:bodyPr>
          <a:lstStyle/>
          <a:p>
            <a:pPr algn="ctr"/>
            <a:r>
              <a:rPr lang="es-ES" sz="1800" dirty="0" smtClean="0">
                <a:solidFill>
                  <a:schemeClr val="bg1"/>
                </a:solidFill>
              </a:rPr>
              <a:t>POR EJEMPLO LE EXPLICARE EN FORMA GRAFICA CUANDO APARESE UN PERRO CON ALTAS DEFINICIONES Y CARATERISTICA SE CONBIERTE Y ES RECONOSIDA COMO RAZA PURA   </a:t>
            </a:r>
          </a:p>
          <a:p>
            <a:pPr algn="ctr"/>
            <a:r>
              <a:rPr lang="es-ES" sz="1800" dirty="0" smtClean="0">
                <a:solidFill>
                  <a:schemeClr val="bg1"/>
                </a:solidFill>
              </a:rPr>
              <a:t> DOGO ARGENTINO LAS RASAS QUE LE DIERON ORIGEN PARA SU CREACION  </a:t>
            </a:r>
          </a:p>
          <a:p>
            <a:pPr algn="ctr"/>
            <a:endParaRPr lang="es-ES" sz="1600" dirty="0" smtClean="0"/>
          </a:p>
          <a:p>
            <a:pPr algn="ctr"/>
            <a:endParaRPr lang="es-ES" sz="1600" dirty="0" smtClean="0"/>
          </a:p>
          <a:p>
            <a:pPr algn="ctr"/>
            <a:endParaRPr lang="es-ES" sz="1600" dirty="0" smtClean="0"/>
          </a:p>
          <a:p>
            <a:pPr algn="ctr"/>
            <a:endParaRPr lang="es-ES" sz="1600" dirty="0" smtClean="0"/>
          </a:p>
          <a:p>
            <a:endParaRPr lang="es-ES" sz="1600" dirty="0" smtClean="0"/>
          </a:p>
          <a:p>
            <a:r>
              <a:rPr lang="es-ES" sz="1600" dirty="0" smtClean="0"/>
              <a:t>                  DOGO DE BURDEO                 BOXER                     GRANDANES                    BULLDO INGLES              </a:t>
            </a:r>
          </a:p>
          <a:p>
            <a:endParaRPr lang="es-ES" sz="1600" dirty="0" smtClean="0"/>
          </a:p>
          <a:p>
            <a:endParaRPr lang="es-ES" sz="1600" dirty="0" smtClean="0"/>
          </a:p>
          <a:p>
            <a:endParaRPr lang="es-ES" sz="1600" dirty="0" smtClean="0"/>
          </a:p>
          <a:p>
            <a:endParaRPr lang="es-ES" sz="1600" dirty="0" smtClean="0"/>
          </a:p>
          <a:p>
            <a:pPr>
              <a:buNone/>
            </a:pPr>
            <a:r>
              <a:rPr lang="es-ES" sz="1600" dirty="0" smtClean="0"/>
              <a:t>    </a:t>
            </a:r>
          </a:p>
          <a:p>
            <a:pPr>
              <a:buNone/>
            </a:pPr>
            <a:r>
              <a:rPr lang="es-ES" sz="1600" dirty="0" smtClean="0"/>
              <a:t>                        MONTAÑES DEL                  </a:t>
            </a:r>
          </a:p>
          <a:p>
            <a:pPr>
              <a:buNone/>
            </a:pPr>
            <a:r>
              <a:rPr lang="es-ES" sz="1600" dirty="0" smtClean="0"/>
              <a:t>                               PIRINEO                      POINTER INGLES            BULLTERRIER                 Iris Wolfhound    </a:t>
            </a:r>
          </a:p>
          <a:p>
            <a:pPr>
              <a:buNone/>
            </a:pPr>
            <a:r>
              <a:rPr lang="es-ES" sz="1600" dirty="0" smtClean="0"/>
              <a:t>																																		 				MASTIN ESPAÑOL             perro de pelea cordobés	                            DOGO ARGEMTINO                                                                                                             </a:t>
            </a:r>
            <a:endParaRPr lang="es-ES" sz="1600" dirty="0"/>
          </a:p>
        </p:txBody>
      </p:sp>
      <p:pic>
        <p:nvPicPr>
          <p:cNvPr id="10" name="9 Imagen" descr="5.jpg"/>
          <p:cNvPicPr>
            <a:picLocks noChangeAspect="1"/>
          </p:cNvPicPr>
          <p:nvPr/>
        </p:nvPicPr>
        <p:blipFill>
          <a:blip r:embed="rId5"/>
          <a:stretch>
            <a:fillRect/>
          </a:stretch>
        </p:blipFill>
        <p:spPr>
          <a:xfrm>
            <a:off x="1214414" y="1714488"/>
            <a:ext cx="1276350" cy="1276350"/>
          </a:xfrm>
          <a:prstGeom prst="rect">
            <a:avLst/>
          </a:prstGeom>
        </p:spPr>
      </p:pic>
      <p:pic>
        <p:nvPicPr>
          <p:cNvPr id="11" name="10 Imagen" descr="2.jpg"/>
          <p:cNvPicPr>
            <a:picLocks noChangeAspect="1"/>
          </p:cNvPicPr>
          <p:nvPr/>
        </p:nvPicPr>
        <p:blipFill>
          <a:blip r:embed="rId6"/>
          <a:stretch>
            <a:fillRect/>
          </a:stretch>
        </p:blipFill>
        <p:spPr>
          <a:xfrm>
            <a:off x="3214678" y="1785926"/>
            <a:ext cx="1306287" cy="1143001"/>
          </a:xfrm>
          <a:prstGeom prst="rect">
            <a:avLst/>
          </a:prstGeom>
        </p:spPr>
      </p:pic>
      <p:pic>
        <p:nvPicPr>
          <p:cNvPr id="12" name="11 Imagen" descr="4.jpg"/>
          <p:cNvPicPr>
            <a:picLocks noChangeAspect="1"/>
          </p:cNvPicPr>
          <p:nvPr/>
        </p:nvPicPr>
        <p:blipFill>
          <a:blip r:embed="rId7"/>
          <a:stretch>
            <a:fillRect/>
          </a:stretch>
        </p:blipFill>
        <p:spPr>
          <a:xfrm>
            <a:off x="5000628" y="1857364"/>
            <a:ext cx="1195391" cy="1023937"/>
          </a:xfrm>
          <a:prstGeom prst="rect">
            <a:avLst/>
          </a:prstGeom>
        </p:spPr>
      </p:pic>
      <p:pic>
        <p:nvPicPr>
          <p:cNvPr id="13" name="12 Imagen" descr="6.jpg"/>
          <p:cNvPicPr>
            <a:picLocks noChangeAspect="1"/>
          </p:cNvPicPr>
          <p:nvPr/>
        </p:nvPicPr>
        <p:blipFill>
          <a:blip r:embed="rId8"/>
          <a:stretch>
            <a:fillRect/>
          </a:stretch>
        </p:blipFill>
        <p:spPr>
          <a:xfrm>
            <a:off x="7143768" y="1785926"/>
            <a:ext cx="1133475" cy="1143000"/>
          </a:xfrm>
          <a:prstGeom prst="rect">
            <a:avLst/>
          </a:prstGeom>
        </p:spPr>
      </p:pic>
      <p:pic>
        <p:nvPicPr>
          <p:cNvPr id="14" name="13 Imagen" descr="7.jpg"/>
          <p:cNvPicPr>
            <a:picLocks noChangeAspect="1"/>
          </p:cNvPicPr>
          <p:nvPr/>
        </p:nvPicPr>
        <p:blipFill>
          <a:blip r:embed="rId9"/>
          <a:stretch>
            <a:fillRect/>
          </a:stretch>
        </p:blipFill>
        <p:spPr>
          <a:xfrm>
            <a:off x="1357290" y="3357562"/>
            <a:ext cx="1143000" cy="1276350"/>
          </a:xfrm>
          <a:prstGeom prst="rect">
            <a:avLst/>
          </a:prstGeom>
        </p:spPr>
      </p:pic>
      <p:pic>
        <p:nvPicPr>
          <p:cNvPr id="15" name="14 Imagen" descr="8.jpg"/>
          <p:cNvPicPr>
            <a:picLocks noChangeAspect="1"/>
          </p:cNvPicPr>
          <p:nvPr/>
        </p:nvPicPr>
        <p:blipFill>
          <a:blip r:embed="rId10"/>
          <a:stretch>
            <a:fillRect/>
          </a:stretch>
        </p:blipFill>
        <p:spPr>
          <a:xfrm>
            <a:off x="3357554" y="3571876"/>
            <a:ext cx="1214439" cy="1214439"/>
          </a:xfrm>
          <a:prstGeom prst="rect">
            <a:avLst/>
          </a:prstGeom>
        </p:spPr>
      </p:pic>
      <p:pic>
        <p:nvPicPr>
          <p:cNvPr id="16" name="15 Imagen" descr="índice.jpg"/>
          <p:cNvPicPr>
            <a:picLocks noChangeAspect="1"/>
          </p:cNvPicPr>
          <p:nvPr/>
        </p:nvPicPr>
        <p:blipFill>
          <a:blip r:embed="rId11"/>
          <a:stretch>
            <a:fillRect/>
          </a:stretch>
        </p:blipFill>
        <p:spPr>
          <a:xfrm>
            <a:off x="5000628" y="3571876"/>
            <a:ext cx="1143000" cy="1143000"/>
          </a:xfrm>
          <a:prstGeom prst="rect">
            <a:avLst/>
          </a:prstGeom>
        </p:spPr>
      </p:pic>
      <p:pic>
        <p:nvPicPr>
          <p:cNvPr id="17" name="16 Imagen" descr="9.jpg"/>
          <p:cNvPicPr>
            <a:picLocks noChangeAspect="1"/>
          </p:cNvPicPr>
          <p:nvPr/>
        </p:nvPicPr>
        <p:blipFill>
          <a:blip r:embed="rId12"/>
          <a:stretch>
            <a:fillRect/>
          </a:stretch>
        </p:blipFill>
        <p:spPr>
          <a:xfrm>
            <a:off x="6929454" y="3500438"/>
            <a:ext cx="1500198" cy="1285884"/>
          </a:xfrm>
          <a:prstGeom prst="rect">
            <a:avLst/>
          </a:prstGeom>
        </p:spPr>
      </p:pic>
      <p:pic>
        <p:nvPicPr>
          <p:cNvPr id="18" name="17 Imagen" descr="10.jpg"/>
          <p:cNvPicPr>
            <a:picLocks noChangeAspect="1"/>
          </p:cNvPicPr>
          <p:nvPr/>
        </p:nvPicPr>
        <p:blipFill>
          <a:blip r:embed="rId13"/>
          <a:stretch>
            <a:fillRect/>
          </a:stretch>
        </p:blipFill>
        <p:spPr>
          <a:xfrm>
            <a:off x="1071538" y="5286388"/>
            <a:ext cx="1333496" cy="995359"/>
          </a:xfrm>
          <a:prstGeom prst="rect">
            <a:avLst/>
          </a:prstGeom>
        </p:spPr>
      </p:pic>
      <p:pic>
        <p:nvPicPr>
          <p:cNvPr id="19" name="18 Imagen" descr="11.jpg"/>
          <p:cNvPicPr>
            <a:picLocks noChangeAspect="1"/>
          </p:cNvPicPr>
          <p:nvPr/>
        </p:nvPicPr>
        <p:blipFill>
          <a:blip r:embed="rId14"/>
          <a:stretch>
            <a:fillRect/>
          </a:stretch>
        </p:blipFill>
        <p:spPr>
          <a:xfrm>
            <a:off x="3357554" y="5357826"/>
            <a:ext cx="1214446" cy="857256"/>
          </a:xfrm>
          <a:prstGeom prst="rect">
            <a:avLst/>
          </a:prstGeom>
        </p:spPr>
      </p:pic>
      <p:sp>
        <p:nvSpPr>
          <p:cNvPr id="21" name="20 Igual que"/>
          <p:cNvSpPr/>
          <p:nvPr/>
        </p:nvSpPr>
        <p:spPr>
          <a:xfrm>
            <a:off x="5429256" y="5429264"/>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22" name="21 Imagen" descr="1.jpg"/>
          <p:cNvPicPr>
            <a:picLocks noChangeAspect="1"/>
          </p:cNvPicPr>
          <p:nvPr/>
        </p:nvPicPr>
        <p:blipFill>
          <a:blip r:embed="rId15"/>
          <a:stretch>
            <a:fillRect/>
          </a:stretch>
        </p:blipFill>
        <p:spPr>
          <a:xfrm>
            <a:off x="6357950" y="5357826"/>
            <a:ext cx="2214546" cy="928694"/>
          </a:xfrm>
          <a:prstGeom prst="rect">
            <a:avLst/>
          </a:prstGeom>
        </p:spPr>
      </p:pic>
      <p:pic>
        <p:nvPicPr>
          <p:cNvPr id="23" name="22 Imagen" descr="pñ91.jpg"/>
          <p:cNvPicPr>
            <a:picLocks noChangeAspect="1"/>
          </p:cNvPicPr>
          <p:nvPr/>
        </p:nvPicPr>
        <p:blipFill>
          <a:blip r:embed="rId16" cstate="print"/>
          <a:stretch>
            <a:fillRect/>
          </a:stretch>
        </p:blipFill>
        <p:spPr>
          <a:xfrm>
            <a:off x="7500958" y="0"/>
            <a:ext cx="1643042" cy="500042"/>
          </a:xfrm>
          <a:prstGeom prst="rect">
            <a:avLst/>
          </a:prstGeom>
        </p:spPr>
      </p:pic>
    </p:spTree>
  </p:cSld>
  <p:clrMapOvr>
    <a:masterClrMapping/>
  </p:clrMapOvr>
  <p:transition spd="slow" advClick="0" advTm="60000">
    <p:wheel spokes="3"/>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ppt_x"/>
                                          </p:val>
                                        </p:tav>
                                        <p:tav tm="100000">
                                          <p:val>
                                            <p:strVal val="#ppt_x"/>
                                          </p:val>
                                        </p:tav>
                                      </p:tavLst>
                                    </p:anim>
                                    <p:anim calcmode="lin" valueType="num">
                                      <p:cBhvr additive="base">
                                        <p:cTn id="12"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0" fill="hold"/>
                                        <p:tgtEl>
                                          <p:spTgt spid="17"/>
                                        </p:tgtEl>
                                        <p:attrNameLst>
                                          <p:attrName>ppt_x</p:attrName>
                                        </p:attrNameLst>
                                      </p:cBhvr>
                                      <p:tavLst>
                                        <p:tav tm="0">
                                          <p:val>
                                            <p:strVal val="#ppt_x"/>
                                          </p:val>
                                        </p:tav>
                                        <p:tav tm="100000">
                                          <p:val>
                                            <p:strVal val="#ppt_x"/>
                                          </p:val>
                                        </p:tav>
                                      </p:tavLst>
                                    </p:anim>
                                    <p:anim calcmode="lin" valueType="num">
                                      <p:cBhvr additive="base">
                                        <p:cTn id="48"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0" fill="hold"/>
                                        <p:tgtEl>
                                          <p:spTgt spid="19"/>
                                        </p:tgtEl>
                                        <p:attrNameLst>
                                          <p:attrName>ppt_x</p:attrName>
                                        </p:attrNameLst>
                                      </p:cBhvr>
                                      <p:tavLst>
                                        <p:tav tm="0">
                                          <p:val>
                                            <p:strVal val="#ppt_x"/>
                                          </p:val>
                                        </p:tav>
                                        <p:tav tm="100000">
                                          <p:val>
                                            <p:strVal val="#ppt_x"/>
                                          </p:val>
                                        </p:tav>
                                      </p:tavLst>
                                    </p:anim>
                                    <p:anim calcmode="lin" valueType="num">
                                      <p:cBhvr additive="base">
                                        <p:cTn id="59"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ox(in)">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21600000">
                                      <p:cBhvr>
                                        <p:cTn id="68"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324</TotalTime>
  <Words>849</Words>
  <Application>Microsoft Office PowerPoint</Application>
  <PresentationFormat>Presentación en pantalla (4:3)</PresentationFormat>
  <Paragraphs>40</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COMBINACION GENETICA </vt:lpstr>
      <vt:lpstr>HERENCIA INTERMEDIA  &amp; CODOMINANCIA </vt:lpstr>
      <vt:lpstr>CRUZAS DE PERROS </vt:lpstr>
      <vt:lpstr>GRAFICA DE LA COMBINACIÓN CRUZAS ENTRE PERROS DE DIFERENTES RAZAS  Y COMO ALCANZAR UNA MEJOR DEFINICION DEL HIBRIDO</vt:lpstr>
      <vt:lpstr>CUANDO UN HIBRIDO PASA A SER RAZA PURA</vt:lpstr>
    </vt:vector>
  </TitlesOfParts>
  <Company>DUEÑO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PCMASTER</dc:creator>
  <cp:lastModifiedBy>CLIENTE</cp:lastModifiedBy>
  <cp:revision>34</cp:revision>
  <dcterms:created xsi:type="dcterms:W3CDTF">2012-09-20T13:38:35Z</dcterms:created>
  <dcterms:modified xsi:type="dcterms:W3CDTF">2013-05-14T17:09:30Z</dcterms:modified>
</cp:coreProperties>
</file>